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4"/>
  </p:notesMasterIdLst>
  <p:handoutMasterIdLst>
    <p:handoutMasterId r:id="rId35"/>
  </p:handoutMasterIdLst>
  <p:sldIdLst>
    <p:sldId id="603" r:id="rId8"/>
    <p:sldId id="2340" r:id="rId9"/>
    <p:sldId id="739" r:id="rId10"/>
    <p:sldId id="2685" r:id="rId11"/>
    <p:sldId id="2633" r:id="rId12"/>
    <p:sldId id="2641" r:id="rId13"/>
    <p:sldId id="2701" r:id="rId14"/>
    <p:sldId id="2703" r:id="rId15"/>
    <p:sldId id="2702" r:id="rId16"/>
    <p:sldId id="2704" r:id="rId17"/>
    <p:sldId id="2705" r:id="rId18"/>
    <p:sldId id="2706" r:id="rId19"/>
    <p:sldId id="2688" r:id="rId20"/>
    <p:sldId id="2694" r:id="rId21"/>
    <p:sldId id="2695" r:id="rId22"/>
    <p:sldId id="2696" r:id="rId23"/>
    <p:sldId id="2697" r:id="rId24"/>
    <p:sldId id="2698" r:id="rId25"/>
    <p:sldId id="2699" r:id="rId26"/>
    <p:sldId id="2689" r:id="rId27"/>
    <p:sldId id="2700" r:id="rId28"/>
    <p:sldId id="2690" r:id="rId29"/>
    <p:sldId id="2691" r:id="rId30"/>
    <p:sldId id="2692" r:id="rId31"/>
    <p:sldId id="2693" r:id="rId32"/>
    <p:sldId id="582" r:id="rId3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86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448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CA7035E8-2B66-AF4C-8DF0-286454FBF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4572" y="558414"/>
            <a:ext cx="8917148" cy="589190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标题 </a:t>
            </a:r>
            <a:r>
              <a:rPr lang="en-US" altLang="zh-CN" dirty="0"/>
              <a:t>Title</a:t>
            </a:r>
            <a:endParaRPr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7032F9E7-36EA-0D45-B099-848D511968A1}"/>
              </a:ext>
            </a:extLst>
          </p:cNvPr>
          <p:cNvCxnSpPr/>
          <p:nvPr userDrawn="1"/>
        </p:nvCxnSpPr>
        <p:spPr>
          <a:xfrm>
            <a:off x="6231808" y="1361884"/>
            <a:ext cx="0" cy="50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2480A62-A2F4-B844-B7F6-5B5484967D01}"/>
              </a:ext>
            </a:extLst>
          </p:cNvPr>
          <p:cNvCxnSpPr>
            <a:cxnSpLocks/>
          </p:cNvCxnSpPr>
          <p:nvPr userDrawn="1"/>
        </p:nvCxnSpPr>
        <p:spPr>
          <a:xfrm>
            <a:off x="2475605" y="1361884"/>
            <a:ext cx="0" cy="50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977A4E99-40CB-1442-AD72-011991E3AE4C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419599" y="1257300"/>
            <a:ext cx="5322123" cy="5122039"/>
          </a:xfrm>
          <a:prstGeom prst="rect">
            <a:avLst/>
          </a:prstGeom>
          <a:noFill/>
        </p:spPr>
        <p:txBody>
          <a:bodyPr/>
          <a:lstStyle>
            <a:lvl1pPr marL="227013" marR="0" indent="-227013" algn="l" defTabSz="1219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1pPr>
            <a:lvl2pPr marL="227013" marR="0" indent="-227013" algn="l" defTabSz="1219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2pPr>
            <a:lvl3pPr marL="227013" marR="0" indent="-227013" algn="l" defTabSz="1219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54394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290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hyperlink" Target="https://chenzomi12.github.io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2024/4/12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84" r:id="rId2"/>
    <p:sldLayoutId id="2147483963" r:id="rId3"/>
    <p:sldLayoutId id="2147483964" r:id="rId4"/>
    <p:sldLayoutId id="2147483975" r:id="rId5"/>
    <p:sldLayoutId id="2147483981" r:id="rId6"/>
    <p:sldLayoutId id="2147483982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2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  <p:sldLayoutId id="2147483983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emf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emf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F428E92-67B5-D14D-9419-67C97B68A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393158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4872" y="1024760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314" y="1062166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3926224" y="923711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大模型：分布式训练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95912" y="1883217"/>
            <a:ext cx="10604938" cy="3459963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序列并行</a:t>
            </a:r>
            <a:endParaRPr lang="en-US" altLang="zh-CN" sz="9600" kern="0" dirty="0">
              <a:solidFill>
                <a:schemeClr val="bg1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  <a:p>
            <a:r>
              <a:rPr lang="en-US" altLang="zh-CN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Sequence</a:t>
            </a:r>
            <a:r>
              <a:rPr lang="zh-CN" altLang="en-US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Parallel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AB6EEA-B825-864A-9835-86FB1986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latin typeface="Gill Sans MT" panose="020B0502020104020203" pitchFamily="34" charset="0"/>
              </a:rPr>
              <a:t>问题在哪里？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06CF5C2-CDEA-8447-A11D-3A9355EE01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序列并行不能与模型并行一起使用，原理上会引起冲突，那么应该在满足什么条件下才使用</a:t>
            </a:r>
            <a:r>
              <a:rPr lang="en-US" altLang="zh-CN" sz="2000" dirty="0" err="1"/>
              <a:t>ColossalAI</a:t>
            </a:r>
            <a:r>
              <a:rPr lang="zh-CN" altLang="en-US" sz="2000" dirty="0"/>
              <a:t> 的系列并行呢？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因为使用了 </a:t>
            </a:r>
            <a:r>
              <a:rPr lang="en-US" altLang="zh-CN" sz="2000" dirty="0"/>
              <a:t>Ring</a:t>
            </a:r>
            <a:r>
              <a:rPr lang="zh-CN" altLang="en-US" sz="2000" dirty="0"/>
              <a:t> 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Reduce</a:t>
            </a:r>
            <a:r>
              <a:rPr lang="zh-CN" altLang="en-US" sz="2000" dirty="0"/>
              <a:t> 算法，会引入更频繁的通信（包括前向和后向），对比 </a:t>
            </a:r>
            <a:r>
              <a:rPr lang="en-US" altLang="zh-CN" sz="2000" dirty="0"/>
              <a:t>Megatron-LM</a:t>
            </a:r>
            <a:r>
              <a:rPr lang="zh-CN" altLang="en-US" sz="2000" dirty="0"/>
              <a:t> 的序列并行 </a:t>
            </a:r>
            <a:r>
              <a:rPr lang="en-US" altLang="zh-CN" sz="2000" dirty="0"/>
              <a:t>+</a:t>
            </a:r>
            <a:r>
              <a:rPr lang="zh-CN" altLang="en-US" sz="2000" dirty="0"/>
              <a:t> 模型并行，哪种效果会更好呢？</a:t>
            </a:r>
          </a:p>
        </p:txBody>
      </p:sp>
    </p:spTree>
    <p:extLst>
      <p:ext uri="{BB962C8B-B14F-4D97-AF65-F5344CB8AC3E}">
        <p14:creationId xmlns:p14="http://schemas.microsoft.com/office/powerpoint/2010/main" val="3739390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53AA98D-26FE-C143-B7AA-A0A5B7FA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内存计算方式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836718-9E75-AC47-B1F5-BA87566DB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380" y="2301932"/>
            <a:ext cx="9000000" cy="7016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F6CD603-C7D5-AD4C-B8B1-1D8ECF418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837" y="3189308"/>
            <a:ext cx="9107087" cy="233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79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53AA98D-26FE-C143-B7AA-A0A5B7FA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内存计算方式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B79B7E-3EF5-424A-A543-859794E64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54" y="1676822"/>
            <a:ext cx="8389253" cy="428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86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02</a:t>
            </a:r>
          </a:p>
          <a:p>
            <a:r>
              <a:rPr lang="zh-CN" altLang="en-US" dirty="0"/>
              <a:t>序列并行原理</a:t>
            </a:r>
          </a:p>
        </p:txBody>
      </p:sp>
    </p:spTree>
    <p:extLst>
      <p:ext uri="{BB962C8B-B14F-4D97-AF65-F5344CB8AC3E}">
        <p14:creationId xmlns:p14="http://schemas.microsoft.com/office/powerpoint/2010/main" val="4139524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8CA2B21-65D8-BC4A-A08B-5DF7F9814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序列并行原理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FBCDCF-9396-AA44-923A-959E575779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LayerNorm</a:t>
            </a:r>
            <a:r>
              <a:rPr lang="zh-CN" altLang="en-US" dirty="0"/>
              <a:t> 和 </a:t>
            </a:r>
            <a:r>
              <a:rPr lang="en-US" altLang="zh-CN" dirty="0"/>
              <a:t>Dropout</a:t>
            </a:r>
            <a:r>
              <a:rPr lang="zh-CN" altLang="en-US" dirty="0"/>
              <a:t> 的计算被平摊到了各个 </a:t>
            </a:r>
            <a:r>
              <a:rPr lang="en-US" altLang="zh-CN" dirty="0"/>
              <a:t>NPU</a:t>
            </a:r>
            <a:r>
              <a:rPr lang="zh-CN" altLang="en-US" dirty="0"/>
              <a:t> 上，减少了计算资源的浪费；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LayerNorm</a:t>
            </a:r>
            <a:r>
              <a:rPr lang="zh-CN" altLang="en-US" dirty="0"/>
              <a:t> 和 </a:t>
            </a:r>
            <a:r>
              <a:rPr lang="en-US" altLang="zh-CN" dirty="0"/>
              <a:t>Dropout</a:t>
            </a:r>
            <a:r>
              <a:rPr lang="zh-CN" altLang="en-US" dirty="0"/>
              <a:t> 所产生的激活值也被平摊到了各个 </a:t>
            </a:r>
            <a:r>
              <a:rPr lang="en-US" altLang="zh-CN" dirty="0"/>
              <a:t>NPU</a:t>
            </a:r>
            <a:r>
              <a:rPr lang="zh-CN" altLang="en-US" dirty="0"/>
              <a:t> 上，进一步降低了显存开销；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B942C8-7CD9-FA47-ABDA-87859DFB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71" y="3107268"/>
            <a:ext cx="106680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81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2BDEE1C-881B-0644-99BA-C0BC975A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序列并行原理：引入通信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1155491-E100-BD48-AB38-49E28094E2B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sz="1600" dirty="0"/>
                  <a:t>Megatron1/2</a:t>
                </a:r>
                <a:r>
                  <a:rPr lang="zh-CN" altLang="en-US" sz="1600" dirty="0"/>
                  <a:t>：</a:t>
                </a:r>
                <a:r>
                  <a:rPr lang="en-US" altLang="zh-CN" sz="1600" dirty="0"/>
                  <a:t>Transformer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Core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TP</a:t>
                </a:r>
                <a:r>
                  <a:rPr lang="zh-CN" altLang="en-US" sz="1600" dirty="0"/>
                  <a:t> 由正向 </a:t>
                </a:r>
                <a:r>
                  <a:rPr lang="en-US" altLang="zh-CN" sz="1600" dirty="0"/>
                  <a:t>2x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All-reduce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+</a:t>
                </a:r>
                <a:r>
                  <a:rPr lang="zh-CN" altLang="en-US" sz="1600" dirty="0"/>
                  <a:t> 后向 </a:t>
                </a:r>
                <a:r>
                  <a:rPr lang="en-US" altLang="zh-CN" sz="1600" dirty="0"/>
                  <a:t>2x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All-reduce</a:t>
                </a:r>
                <a:r>
                  <a:rPr lang="zh-CN" altLang="en-US" sz="1600" dirty="0"/>
                  <a:t> 组成</a:t>
                </a:r>
                <a:r>
                  <a:rPr lang="en-US" altLang="zh-CN" sz="1600" dirty="0"/>
                  <a:t>;</a:t>
                </a:r>
              </a:p>
              <a:p>
                <a:r>
                  <a:rPr lang="en-US" altLang="zh-CN" sz="1600" dirty="0"/>
                  <a:t>Megatron 3</a:t>
                </a:r>
                <a:r>
                  <a:rPr lang="zh-CN" altLang="en-US" sz="1600" dirty="0"/>
                  <a:t>：对 </a:t>
                </a:r>
                <a:r>
                  <a:rPr lang="en-US" altLang="zh-CN" sz="1600" dirty="0"/>
                  <a:t>TP+SP</a:t>
                </a:r>
                <a:r>
                  <a:rPr lang="zh-CN" altLang="en-US" sz="1600" dirty="0"/>
                  <a:t>，</a:t>
                </a:r>
                <a:r>
                  <a:rPr lang="en-US" altLang="zh-CN" sz="1600" dirty="0"/>
                  <a:t>2x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All-reduce</a:t>
                </a:r>
                <a:r>
                  <a:rPr lang="zh-CN" altLang="en-US" sz="1600" dirty="0"/>
                  <a:t> 不合适，为了收集在各 </a:t>
                </a:r>
                <a:r>
                  <a:rPr lang="en-US" altLang="zh-CN" sz="1600" dirty="0"/>
                  <a:t>NPU</a:t>
                </a:r>
                <a:r>
                  <a:rPr lang="zh-CN" altLang="en-US" sz="1600" dirty="0"/>
                  <a:t>  </a:t>
                </a:r>
                <a:r>
                  <a:rPr lang="en-US" altLang="zh-CN" sz="1600" dirty="0"/>
                  <a:t>SP</a:t>
                </a:r>
                <a:r>
                  <a:rPr lang="zh-CN" altLang="en-US" sz="1600" dirty="0"/>
                  <a:t> 输出结果，需插入 </a:t>
                </a:r>
                <a:r>
                  <a:rPr lang="en-US" altLang="zh-CN" sz="1600" dirty="0"/>
                  <a:t>All-Gather</a:t>
                </a:r>
                <a:r>
                  <a:rPr lang="zh-CN" altLang="en-US" sz="1600" dirty="0"/>
                  <a:t>；为使 </a:t>
                </a:r>
                <a:r>
                  <a:rPr lang="en-US" altLang="zh-CN" sz="1600" dirty="0"/>
                  <a:t>TP</a:t>
                </a:r>
                <a:r>
                  <a:rPr lang="zh-CN" altLang="en-US" sz="1600" dirty="0"/>
                  <a:t> 产生结果可传入 </a:t>
                </a:r>
                <a:r>
                  <a:rPr lang="en-US" altLang="zh-CN" sz="1600" dirty="0"/>
                  <a:t>SP</a:t>
                </a:r>
                <a:r>
                  <a:rPr lang="zh-CN" altLang="en-US" sz="1600" dirty="0"/>
                  <a:t> 层，需插入 </a:t>
                </a:r>
                <a:r>
                  <a:rPr lang="en-US" altLang="zh-CN" sz="1600" dirty="0"/>
                  <a:t>Reduce-Scatter</a:t>
                </a:r>
                <a:r>
                  <a:rPr lang="zh-CN" altLang="en-US" sz="1600" dirty="0"/>
                  <a:t> 算子；其中，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sz="1600" dirty="0"/>
                  <a:t> 代表前向 </a:t>
                </a:r>
                <a:r>
                  <a:rPr lang="en-US" altLang="zh-CN" sz="1600" dirty="0"/>
                  <a:t>All-Gather</a:t>
                </a:r>
                <a:r>
                  <a:rPr lang="zh-CN" altLang="en-US" sz="1600" dirty="0"/>
                  <a:t>，反向</a:t>
                </a:r>
                <a:r>
                  <a:rPr lang="en-US" altLang="zh-CN" sz="1600" dirty="0"/>
                  <a:t>reduce scatter</a:t>
                </a:r>
                <a:r>
                  <a:rPr lang="zh-CN" altLang="en-US" sz="1600" dirty="0"/>
                  <a:t>，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zh-CN" altLang="en-US" sz="1600" dirty="0"/>
                  <a:t> 则是反之。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因此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TP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+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SP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有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4x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All-Gather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+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4x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Reduce-Scatter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。</a:t>
                </a:r>
                <a:endParaRPr kumimoji="1" lang="zh-CN" alt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1155491-E100-BD48-AB38-49E28094E2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41C7350-6044-4C4C-BDAB-82C7C0489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71" y="3111961"/>
            <a:ext cx="106680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82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983D50-8281-C348-9FFA-835F31AF6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序列并行原理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1A8A36-F76D-9246-9B90-F513E7964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71" y="1526425"/>
            <a:ext cx="10852799" cy="41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61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1EF262-22C1-A44D-B87F-FB2DC0AD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序列并行原理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EBB77F-2F6B-DD49-9DED-01BD6D754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21" y="1984375"/>
            <a:ext cx="96901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65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36E2610-ED15-8D48-968B-7FF5F9C4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序列并行原理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FA0048-C46C-3847-9C6D-3826E9ED7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517249"/>
            <a:ext cx="10963473" cy="468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71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/>
              <a:t>04</a:t>
            </a:r>
            <a:endParaRPr lang="en-US" altLang="zh-CN" sz="7200" dirty="0"/>
          </a:p>
          <a:p>
            <a:r>
              <a:rPr lang="zh-CN" altLang="en-US" dirty="0"/>
              <a:t>序列并行实现</a:t>
            </a:r>
          </a:p>
        </p:txBody>
      </p:sp>
    </p:spTree>
    <p:extLst>
      <p:ext uri="{BB962C8B-B14F-4D97-AF65-F5344CB8AC3E}">
        <p14:creationId xmlns:p14="http://schemas.microsoft.com/office/powerpoint/2010/main" val="2549639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9B93D77-9F76-BA49-B9D1-0DBED1E68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435" y="2915490"/>
            <a:ext cx="5322124" cy="3384096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5DA20764-7240-4241-8D64-D1F1527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序列并行实现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034198B0-4710-C344-933D-356B79192CD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seq/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sq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/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sk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=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输入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seq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len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e.g.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2048</a:t>
            </a: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=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每个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上的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Head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数量，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 e.g.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8</a:t>
            </a: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hn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=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每个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Head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输出的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Hidden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Size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，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e.g.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64</a:t>
            </a: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hp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=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每个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上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Attention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输出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hidden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Size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，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 e.g.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1024/2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=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512</a:t>
            </a: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=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Tranformer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Layer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Hidden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Size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，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 e.g.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1024</a:t>
            </a:r>
            <a:endParaRPr lang="zh-CN" altLang="en-US" kern="0" dirty="0">
              <a:solidFill>
                <a:srgbClr val="374154"/>
              </a:solidFill>
              <a:ea typeface="微软雅黑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98D6CB-73D1-EE44-8C0B-D696271FA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72" y="1416958"/>
            <a:ext cx="3081600" cy="6139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7D6327-D8A0-F247-964E-3311E2BB7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2" y="2213230"/>
            <a:ext cx="3081600" cy="20388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72013D-02C0-DA4B-8582-FBD967BF6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04" y="568817"/>
            <a:ext cx="1837278" cy="592782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BBE4D73-B67A-E841-9FB5-9BD306E14826}"/>
              </a:ext>
            </a:extLst>
          </p:cNvPr>
          <p:cNvSpPr/>
          <p:nvPr/>
        </p:nvSpPr>
        <p:spPr>
          <a:xfrm>
            <a:off x="2834404" y="1757995"/>
            <a:ext cx="3057683" cy="27289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E5388BD-3265-A147-A237-7181AC94AD67}"/>
              </a:ext>
            </a:extLst>
          </p:cNvPr>
          <p:cNvSpPr/>
          <p:nvPr/>
        </p:nvSpPr>
        <p:spPr>
          <a:xfrm>
            <a:off x="2828825" y="3156109"/>
            <a:ext cx="3057683" cy="86528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44210D5-F231-AE4A-B092-48B10B6F4D17}"/>
              </a:ext>
            </a:extLst>
          </p:cNvPr>
          <p:cNvSpPr/>
          <p:nvPr/>
        </p:nvSpPr>
        <p:spPr>
          <a:xfrm>
            <a:off x="6529262" y="3156109"/>
            <a:ext cx="5303296" cy="63914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7341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9B93D77-9F76-BA49-B9D1-0DBED1E68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435" y="2915490"/>
            <a:ext cx="5322124" cy="3384096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5DA20764-7240-4241-8D64-D1F1527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序列并行实现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034198B0-4710-C344-933D-356B79192CD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打开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sequence-parallel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配置</a:t>
            </a:r>
            <a:endParaRPr lang="en-US" altLang="zh-CN" kern="0" dirty="0">
              <a:solidFill>
                <a:srgbClr val="374154"/>
              </a:solidFill>
              <a:ea typeface="微软雅黑" pitchFamily="34" charset="-122"/>
              <a:cs typeface="+mn-cs"/>
            </a:endParaRP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Embeddings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对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input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执行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word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embedding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，输出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shape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h]</a:t>
            </a: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对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word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embeddings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进行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sequence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parallel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并行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98D6CB-73D1-EE44-8C0B-D696271FA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72" y="1416958"/>
            <a:ext cx="3081600" cy="6139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7D6327-D8A0-F247-964E-3311E2BB7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2" y="2213230"/>
            <a:ext cx="3081600" cy="20388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72013D-02C0-DA4B-8582-FBD967BF6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04" y="568817"/>
            <a:ext cx="1837278" cy="592782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BBE4D73-B67A-E841-9FB5-9BD306E14826}"/>
              </a:ext>
            </a:extLst>
          </p:cNvPr>
          <p:cNvSpPr/>
          <p:nvPr/>
        </p:nvSpPr>
        <p:spPr>
          <a:xfrm>
            <a:off x="2834404" y="1757995"/>
            <a:ext cx="3057683" cy="27289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E5388BD-3265-A147-A237-7181AC94AD67}"/>
              </a:ext>
            </a:extLst>
          </p:cNvPr>
          <p:cNvSpPr/>
          <p:nvPr/>
        </p:nvSpPr>
        <p:spPr>
          <a:xfrm>
            <a:off x="2828825" y="3156109"/>
            <a:ext cx="3057683" cy="86528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44210D5-F231-AE4A-B092-48B10B6F4D17}"/>
              </a:ext>
            </a:extLst>
          </p:cNvPr>
          <p:cNvSpPr/>
          <p:nvPr/>
        </p:nvSpPr>
        <p:spPr>
          <a:xfrm>
            <a:off x="6529262" y="3156109"/>
            <a:ext cx="5303296" cy="63914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7964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E51B8F79-41C5-DF4B-AA55-0A35D8BB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序列并行实现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119398E-6764-5348-850E-78A8594A53E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_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split_along_first_dim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()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函数实现按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seq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维度对输入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words_embeddings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执行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split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endParaRPr lang="en-US" altLang="zh-CN" kern="0" dirty="0">
              <a:solidFill>
                <a:srgbClr val="374154"/>
              </a:solidFill>
              <a:ea typeface="微软雅黑" pitchFamily="34" charset="-122"/>
              <a:cs typeface="+mn-cs"/>
            </a:endParaRP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上分别输出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X1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X2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shape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[s/2,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，即在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维度进行切分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9B84ED-80AE-DE47-AC23-5D1971CFC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572" y="1390200"/>
            <a:ext cx="3081600" cy="6932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D80084-E84B-C74F-8DAF-91466086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72" y="2181669"/>
            <a:ext cx="3081600" cy="6106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67D236-A969-FA4D-948D-26A738260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2" y="2890533"/>
            <a:ext cx="3081600" cy="22033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365D92-0186-2046-9371-EFB2D91D7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04" y="568817"/>
            <a:ext cx="1837278" cy="592782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2C940AE-8EF2-244A-A979-281A308DCFA9}"/>
              </a:ext>
            </a:extLst>
          </p:cNvPr>
          <p:cNvSpPr/>
          <p:nvPr/>
        </p:nvSpPr>
        <p:spPr>
          <a:xfrm>
            <a:off x="2824572" y="1609733"/>
            <a:ext cx="3057683" cy="219068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3E96E36-31C4-E841-AC2F-9843A7936264}"/>
              </a:ext>
            </a:extLst>
          </p:cNvPr>
          <p:cNvSpPr/>
          <p:nvPr/>
        </p:nvSpPr>
        <p:spPr>
          <a:xfrm>
            <a:off x="2824570" y="2573273"/>
            <a:ext cx="3057683" cy="219068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EB11F57-425E-854D-8E29-FC8420DF81D3}"/>
              </a:ext>
            </a:extLst>
          </p:cNvPr>
          <p:cNvSpPr/>
          <p:nvPr/>
        </p:nvSpPr>
        <p:spPr>
          <a:xfrm>
            <a:off x="2824569" y="3952568"/>
            <a:ext cx="3057683" cy="90456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041B1BF-CDDD-8449-8947-CC2410A20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587" y="4986908"/>
            <a:ext cx="5038940" cy="12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80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B3A6F3BF-8B08-D24C-ACB2-7F1F6241F4E2}"/>
              </a:ext>
            </a:extLst>
          </p:cNvPr>
          <p:cNvSpPr/>
          <p:nvPr/>
        </p:nvSpPr>
        <p:spPr>
          <a:xfrm>
            <a:off x="6434147" y="1975944"/>
            <a:ext cx="4675288" cy="2750206"/>
          </a:xfrm>
          <a:prstGeom prst="rect">
            <a:avLst/>
          </a:prstGeom>
          <a:noFill/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BFA5507E-D380-3646-BDEC-5EFA2DC7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序列并行实现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9A25CAE5-6BD0-5C42-AF77-6F84B8361CF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419599" y="1061546"/>
            <a:ext cx="5322123" cy="5317794"/>
          </a:xfrm>
        </p:spPr>
        <p:txBody>
          <a:bodyPr/>
          <a:lstStyle/>
          <a:p>
            <a:pPr marL="239106" indent="-239106" defTabSz="1218804" latinLnBrk="1"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ColumnParallelLinear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先将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SP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在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上分别输出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X1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X2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Shape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[s/2,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执行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all-gather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合并成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Shape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h]</a:t>
            </a:r>
          </a:p>
          <a:p>
            <a:pPr marL="239106" indent="-239106" defTabSz="1218804" latinLnBrk="1"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在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上并行计算输出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Y1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Y2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Shape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3h/2]</a:t>
            </a:r>
            <a:endParaRPr lang="zh-CN" altLang="en-US" kern="0" dirty="0">
              <a:solidFill>
                <a:srgbClr val="374154"/>
              </a:solidFill>
              <a:ea typeface="微软雅黑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A4E804-04E1-ED42-8C2C-0215CC2D7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906" y="1361045"/>
            <a:ext cx="3081600" cy="11929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40243F-F0B4-7A46-92B0-3F033A91D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906" y="2649232"/>
            <a:ext cx="3081600" cy="17561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FA0C1C-53FC-C34C-B12C-1FB57A6B7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906" y="4500612"/>
            <a:ext cx="3081600" cy="15106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4C3079-E4B7-4248-9C23-52C8F2C36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006" y="679439"/>
            <a:ext cx="1802238" cy="581476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F377767-41EC-7741-AF0F-5C4025549607}"/>
              </a:ext>
            </a:extLst>
          </p:cNvPr>
          <p:cNvSpPr/>
          <p:nvPr/>
        </p:nvSpPr>
        <p:spPr>
          <a:xfrm>
            <a:off x="2795865" y="2169013"/>
            <a:ext cx="3057683" cy="12190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F88EDA-B804-FE4B-8E96-7A78FAC8D1F8}"/>
              </a:ext>
            </a:extLst>
          </p:cNvPr>
          <p:cNvSpPr/>
          <p:nvPr/>
        </p:nvSpPr>
        <p:spPr>
          <a:xfrm>
            <a:off x="2795865" y="3429000"/>
            <a:ext cx="3057683" cy="12190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EC50E78-D869-EC4D-94E7-A71042A0A900}"/>
              </a:ext>
            </a:extLst>
          </p:cNvPr>
          <p:cNvSpPr/>
          <p:nvPr/>
        </p:nvSpPr>
        <p:spPr>
          <a:xfrm>
            <a:off x="2795865" y="5589680"/>
            <a:ext cx="3057683" cy="210278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D828FB-A01B-214F-B395-2452EC7C13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990" y="2021374"/>
            <a:ext cx="2563684" cy="26627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8DCB16D-BCE4-2D42-ACE9-ED91E90C05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9599" y="4684109"/>
            <a:ext cx="4710856" cy="161360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FC61041-4F9B-5145-9A53-B4FB613CC42A}"/>
              </a:ext>
            </a:extLst>
          </p:cNvPr>
          <p:cNvSpPr/>
          <p:nvPr/>
        </p:nvSpPr>
        <p:spPr>
          <a:xfrm>
            <a:off x="8870960" y="4469082"/>
            <a:ext cx="28621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上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SP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输入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X1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&amp;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X2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进行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all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gather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聚合</a:t>
            </a:r>
            <a:endParaRPr lang="zh-CN" altLang="en-US" sz="1000" dirty="0">
              <a:latin typeface="Gill Sans MT" panose="020B0502020104020203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BFEAB41-D23E-D94F-8AFE-1C40D3302C22}"/>
              </a:ext>
            </a:extLst>
          </p:cNvPr>
          <p:cNvSpPr/>
          <p:nvPr/>
        </p:nvSpPr>
        <p:spPr>
          <a:xfrm>
            <a:off x="8452009" y="4159192"/>
            <a:ext cx="24381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每个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的输入都是一样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X[s,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b,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h]</a:t>
            </a:r>
            <a:endParaRPr lang="zh-CN" altLang="en-US" sz="1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1483F41-4401-7247-A96C-6CC97CB5BB4E}"/>
              </a:ext>
            </a:extLst>
          </p:cNvPr>
          <p:cNvSpPr/>
          <p:nvPr/>
        </p:nvSpPr>
        <p:spPr>
          <a:xfrm>
            <a:off x="9039499" y="3843556"/>
            <a:ext cx="24381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f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=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identity(X)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个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上获得相同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X</a:t>
            </a:r>
            <a:endParaRPr lang="zh-CN" altLang="en-US" sz="1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3122592-6217-7A4E-8D18-01F75554029E}"/>
              </a:ext>
            </a:extLst>
          </p:cNvPr>
          <p:cNvSpPr/>
          <p:nvPr/>
        </p:nvSpPr>
        <p:spPr>
          <a:xfrm>
            <a:off x="9039499" y="3014444"/>
            <a:ext cx="24381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个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上的权重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A1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&amp;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A2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endParaRPr lang="en-US" altLang="zh-CN" sz="1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  <a:p>
            <a:pPr algn="just"/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按列切分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[h,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3h/2]</a:t>
            </a:r>
            <a:endParaRPr lang="zh-CN" altLang="en-US" sz="1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BB9B1BC-E24C-5F4A-80E3-80DFBDDCEF91}"/>
              </a:ext>
            </a:extLst>
          </p:cNvPr>
          <p:cNvSpPr/>
          <p:nvPr/>
        </p:nvSpPr>
        <p:spPr>
          <a:xfrm>
            <a:off x="9039499" y="2669635"/>
            <a:ext cx="24381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个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输出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Y1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&amp;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Y2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[s,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b,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3h/2]</a:t>
            </a:r>
            <a:endParaRPr lang="zh-CN" altLang="en-US" sz="1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E36239F-7C6D-7F42-91C5-D48AEE0A1EFA}"/>
              </a:ext>
            </a:extLst>
          </p:cNvPr>
          <p:cNvSpPr/>
          <p:nvPr/>
        </p:nvSpPr>
        <p:spPr>
          <a:xfrm>
            <a:off x="9080660" y="2326911"/>
            <a:ext cx="24381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g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=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all-gather(Y1,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Y2)</a:t>
            </a:r>
            <a:endParaRPr lang="zh-CN" altLang="en-US" sz="1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3774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B2E3E9A8-5422-F344-9F74-C89B7CF1E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序列并行实现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653D59F-144A-3C44-A9D6-B60671414A7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RowParallelLinear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先将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SP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在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上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Y1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Y2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h]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endParaRPr lang="en-US" altLang="zh-CN" kern="0" dirty="0">
              <a:solidFill>
                <a:srgbClr val="374154"/>
              </a:solidFill>
              <a:ea typeface="微软雅黑" pitchFamily="34" charset="-122"/>
            </a:endParaRP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执行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reduce-scatter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输出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Y1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Y2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Shape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[s/2,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h]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2BDEC5-A7B1-EB47-94D5-123A822F4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157" y="1367389"/>
            <a:ext cx="3081600" cy="10000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4F964DD-7758-C14F-BA42-F254C1C0A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157" y="2457872"/>
            <a:ext cx="3081600" cy="12071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315338-574B-294B-90C0-6DFA314D9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157" y="3761230"/>
            <a:ext cx="3081600" cy="16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2AB4C7E-3B20-E74C-AF7B-7D113FF78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75" y="654044"/>
            <a:ext cx="1827519" cy="584122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03752C9-88B7-7F4F-81CB-D876E6D1C7F8}"/>
              </a:ext>
            </a:extLst>
          </p:cNvPr>
          <p:cNvSpPr/>
          <p:nvPr/>
        </p:nvSpPr>
        <p:spPr>
          <a:xfrm>
            <a:off x="2807116" y="2042916"/>
            <a:ext cx="3057683" cy="210278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C162046-06DB-2740-BF7F-D7D018D57640}"/>
              </a:ext>
            </a:extLst>
          </p:cNvPr>
          <p:cNvSpPr/>
          <p:nvPr/>
        </p:nvSpPr>
        <p:spPr>
          <a:xfrm>
            <a:off x="2807116" y="4973824"/>
            <a:ext cx="3057683" cy="210278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BFC8B92-3AB6-B540-BFC9-4E9B29B0C5C0}"/>
              </a:ext>
            </a:extLst>
          </p:cNvPr>
          <p:cNvSpPr/>
          <p:nvPr/>
        </p:nvSpPr>
        <p:spPr>
          <a:xfrm>
            <a:off x="2807116" y="3078946"/>
            <a:ext cx="3057683" cy="38921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75117D-551F-E643-B6B3-1CE3D1FE7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9320" y="2837793"/>
            <a:ext cx="5074012" cy="351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9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749DEEA-C0EB-F746-877A-8139F027B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224" y="652128"/>
            <a:ext cx="1817272" cy="580847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C4A4944-D4F2-714A-95EF-9B277B8AC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557" y="397393"/>
            <a:ext cx="3934388" cy="6063214"/>
          </a:xfrm>
          <a:prstGeom prst="rect">
            <a:avLst/>
          </a:prstGeom>
        </p:spPr>
      </p:pic>
      <p:sp>
        <p:nvSpPr>
          <p:cNvPr id="5" name="右箭头 4">
            <a:extLst>
              <a:ext uri="{FF2B5EF4-FFF2-40B4-BE49-F238E27FC236}">
                <a16:creationId xmlns:a16="http://schemas.microsoft.com/office/drawing/2014/main" id="{E6A3644C-486E-C74B-BAE0-76AA111F95B1}"/>
              </a:ext>
            </a:extLst>
          </p:cNvPr>
          <p:cNvSpPr/>
          <p:nvPr/>
        </p:nvSpPr>
        <p:spPr>
          <a:xfrm>
            <a:off x="4191540" y="2999671"/>
            <a:ext cx="987972" cy="1355834"/>
          </a:xfrm>
          <a:prstGeom prst="rightArrow">
            <a:avLst>
              <a:gd name="adj1" fmla="val 46899"/>
              <a:gd name="adj2" fmla="val 808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132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分布式加速库：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业界常用分布式加速库 </a:t>
            </a:r>
            <a:r>
              <a:rPr lang="en-US" altLang="zh-CN" sz="1800" dirty="0">
                <a:latin typeface="Gill Sans MT" panose="020B0502020104020203" pitchFamily="34" charset="0"/>
              </a:rPr>
              <a:t>&amp;</a:t>
            </a:r>
            <a:r>
              <a:rPr lang="zh-CN" altLang="en-US" sz="1800" dirty="0">
                <a:latin typeface="Gill Sans MT" panose="020B0502020104020203" pitchFamily="34" charset="0"/>
              </a:rPr>
              <a:t> 作用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基本概念 </a:t>
            </a:r>
            <a:r>
              <a:rPr lang="en-US" altLang="zh-CN" sz="1800" dirty="0">
                <a:latin typeface="Gill Sans MT" panose="020B0502020104020203" pitchFamily="34" charset="0"/>
              </a:rPr>
              <a:t>-</a:t>
            </a:r>
            <a:r>
              <a:rPr lang="zh-CN" altLang="en-US" sz="1800" dirty="0">
                <a:latin typeface="Gill Sans MT" panose="020B0502020104020203" pitchFamily="34" charset="0"/>
              </a:rPr>
              <a:t> 整体框架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Zero-1/2/3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ZeRO-Offload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ZeRO-Infinity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Megatron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marL="939606" lvl="2" indent="-3429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总体介绍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整体流程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并行配置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DP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TP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>
                <a:latin typeface="Gill Sans MT" panose="020B0502020104020203" pitchFamily="34" charset="0"/>
              </a:rPr>
              <a:t>--</a:t>
            </a:r>
            <a:r>
              <a:rPr lang="zh-CN" altLang="en-US" sz="180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SP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PP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8899B3E-12A2-1041-A4E9-62ED78D6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E70324-2E2A-4D40-9315-A0E5F4F80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43" y="1398999"/>
            <a:ext cx="10237076" cy="465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3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Colossal-AI</a:t>
            </a:r>
            <a:r>
              <a:rPr lang="zh-CN" altLang="en-US" sz="7200" dirty="0"/>
              <a:t> </a:t>
            </a:r>
            <a:r>
              <a:rPr lang="en-US" altLang="zh-CN" sz="7200" dirty="0"/>
              <a:t>01</a:t>
            </a:r>
          </a:p>
          <a:p>
            <a:r>
              <a:rPr lang="zh-CN" altLang="en-US" dirty="0"/>
              <a:t>序列并行原理</a:t>
            </a:r>
          </a:p>
        </p:txBody>
      </p:sp>
    </p:spTree>
    <p:extLst>
      <p:ext uri="{BB962C8B-B14F-4D97-AF65-F5344CB8AC3E}">
        <p14:creationId xmlns:p14="http://schemas.microsoft.com/office/powerpoint/2010/main" val="252139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D1077FB-D670-9E4F-B419-930423939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ColossalAI</a:t>
            </a:r>
            <a:r>
              <a:rPr lang="zh-CN" altLang="en-US" dirty="0"/>
              <a:t>序列并行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C88653-FCAB-0E4D-AA9C-6E86FC986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304675"/>
            <a:ext cx="5050322" cy="49949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0E9C0D-A20D-5A4B-A376-BF798076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130" y="1932410"/>
            <a:ext cx="5495577" cy="35721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051E46-E6A1-E547-A1C5-83DE612E0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537" y="5504535"/>
            <a:ext cx="2160000" cy="2258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3B9EBF-B679-474F-8623-89DF5BBCF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957" y="5848354"/>
            <a:ext cx="6098389" cy="423580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9A8CE6-CE32-5541-9958-CEDD98005F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22731" y="1360170"/>
            <a:ext cx="5764377" cy="4994910"/>
          </a:xfrm>
        </p:spPr>
        <p:txBody>
          <a:bodyPr/>
          <a:lstStyle/>
          <a:p>
            <a:r>
              <a:rPr lang="zh-CN" altLang="en-US" sz="1400" dirty="0"/>
              <a:t>实现上 </a:t>
            </a:r>
            <a:r>
              <a:rPr lang="en-US" altLang="zh-CN" sz="1400" dirty="0" err="1"/>
              <a:t>ColossalAI</a:t>
            </a:r>
            <a:r>
              <a:rPr lang="en-US" altLang="zh-CN" sz="1400" dirty="0"/>
              <a:t> </a:t>
            </a:r>
            <a:r>
              <a:rPr lang="zh-CN" altLang="en-US" sz="1400" dirty="0"/>
              <a:t>借鉴了 </a:t>
            </a:r>
            <a:r>
              <a:rPr lang="en-US" altLang="zh-CN" sz="1400" dirty="0"/>
              <a:t>Ring-Allreduce </a:t>
            </a:r>
            <a:r>
              <a:rPr lang="zh-CN" altLang="en-US" sz="1400" dirty="0"/>
              <a:t>算法实现，通过 </a:t>
            </a:r>
            <a:r>
              <a:rPr lang="en-US" altLang="zh-CN" sz="1400" dirty="0"/>
              <a:t>RingQK </a:t>
            </a:r>
            <a:r>
              <a:rPr lang="zh-CN" altLang="en-US" sz="1400" dirty="0"/>
              <a:t>和 </a:t>
            </a:r>
            <a:r>
              <a:rPr lang="en-US" altLang="zh-CN" sz="1400" dirty="0" err="1"/>
              <a:t>RingAV</a:t>
            </a:r>
            <a:r>
              <a:rPr lang="en-US" altLang="zh-CN" sz="1400" dirty="0"/>
              <a:t> </a:t>
            </a:r>
            <a:r>
              <a:rPr lang="zh-CN" altLang="en-US" sz="1400" dirty="0"/>
              <a:t>两种计算方式实现序列并行。</a:t>
            </a: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08943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68E4936-33A2-694A-A791-DE2BB51B9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RingQK</a:t>
            </a:r>
            <a:r>
              <a:rPr lang="zh-CN" altLang="en-US" dirty="0"/>
              <a:t> 过程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427EBC7-2CF0-AA4C-B071-1DC93A2367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每 </a:t>
            </a:r>
            <a:r>
              <a:rPr lang="en-US" altLang="zh-CN" dirty="0"/>
              <a:t>NPU</a:t>
            </a:r>
            <a:r>
              <a:rPr lang="zh-CN" altLang="en-US" dirty="0"/>
              <a:t> 保存一份 </a:t>
            </a:r>
            <a:r>
              <a:rPr lang="en-US" altLang="zh-CN" dirty="0"/>
              <a:t>sub</a:t>
            </a:r>
            <a:r>
              <a:rPr lang="zh-CN" altLang="en-US" dirty="0"/>
              <a:t> </a:t>
            </a:r>
            <a:r>
              <a:rPr lang="en-US" altLang="zh-CN" dirty="0"/>
              <a:t>Seq</a:t>
            </a:r>
            <a:r>
              <a:rPr lang="zh-CN" altLang="en-US" dirty="0"/>
              <a:t>，但是 </a:t>
            </a:r>
            <a:r>
              <a:rPr lang="en-US" altLang="zh-CN" dirty="0"/>
              <a:t>Q/K/V</a:t>
            </a:r>
            <a:r>
              <a:rPr lang="zh-CN" altLang="en-US" dirty="0"/>
              <a:t> 的计算有需要和完整的 </a:t>
            </a:r>
            <a:r>
              <a:rPr lang="en-US" altLang="zh-CN" dirty="0"/>
              <a:t>Seq</a:t>
            </a:r>
            <a:r>
              <a:rPr lang="zh-CN" altLang="en-US" dirty="0"/>
              <a:t> 作为输入；</a:t>
            </a:r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/>
              <a:t>Ring</a:t>
            </a:r>
            <a:r>
              <a:rPr lang="zh-CN" altLang="en-US" dirty="0"/>
              <a:t> </a:t>
            </a:r>
            <a:r>
              <a:rPr lang="en-US" altLang="zh-CN" dirty="0"/>
              <a:t>All-Reduce</a:t>
            </a:r>
            <a:r>
              <a:rPr lang="zh-CN" altLang="en-US" dirty="0"/>
              <a:t> 在每次通信 </a:t>
            </a:r>
            <a:r>
              <a:rPr lang="en-US" altLang="zh-CN" dirty="0" err="1"/>
              <a:t>iter</a:t>
            </a:r>
            <a:r>
              <a:rPr lang="zh-CN" altLang="en-US" dirty="0"/>
              <a:t> 时，互相传输各 </a:t>
            </a:r>
            <a:r>
              <a:rPr lang="en-US" altLang="zh-CN" dirty="0"/>
              <a:t>NPU</a:t>
            </a:r>
            <a:r>
              <a:rPr lang="zh-CN" altLang="en-US" dirty="0"/>
              <a:t> 的子序列数据。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02DFB2-C12F-DE45-8B6C-232E17DBB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3147604"/>
            <a:ext cx="10800000" cy="3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82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761A2FA-9111-1A49-B602-FBC62F2F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RingQK</a:t>
            </a:r>
            <a:r>
              <a:rPr lang="zh-CN" altLang="en-US" dirty="0"/>
              <a:t> 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D539AE3C-9A1F-B344-B8FE-DB8C4DB7B69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1600" dirty="0"/>
                  <a:t>NPU1</a:t>
                </a:r>
                <a:r>
                  <a:rPr lang="zh-CN" altLang="en-US" sz="1600" dirty="0"/>
                  <a:t> 接收了 </a:t>
                </a:r>
                <a:r>
                  <a:rPr lang="en-US" altLang="zh-CN" sz="1600" dirty="0"/>
                  <a:t>NPU4</a:t>
                </a:r>
                <a:r>
                  <a:rPr lang="zh-CN" altLang="en-US" sz="1600" dirty="0"/>
                  <a:t> 的 </a:t>
                </a:r>
                <a:r>
                  <a:rPr lang="en-US" altLang="zh-CN" sz="1600" dirty="0"/>
                  <a:t>Key</a:t>
                </a:r>
                <a:r>
                  <a:rPr lang="zh-CN" altLang="en-US" sz="1600" dirty="0"/>
                  <a:t>，计算 </a:t>
                </a:r>
                <a:r>
                  <a:rPr lang="en-US" altLang="zh-CN" sz="1600" dirty="0"/>
                  <a:t>NPU1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&amp;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NPU4</a:t>
                </a:r>
                <a:r>
                  <a:rPr lang="zh-CN" altLang="en-US" sz="1600" dirty="0"/>
                  <a:t> 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16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1600" dirty="0"/>
                  <a:t>NPU2</a:t>
                </a:r>
                <a:r>
                  <a:rPr lang="zh-CN" altLang="en-US" sz="1600" dirty="0"/>
                  <a:t> 接收了 </a:t>
                </a:r>
                <a:r>
                  <a:rPr lang="en-US" altLang="zh-CN" sz="1600" dirty="0"/>
                  <a:t>NPU1</a:t>
                </a:r>
                <a:r>
                  <a:rPr lang="zh-CN" altLang="en-US" sz="1600" dirty="0"/>
                  <a:t> 的 </a:t>
                </a:r>
                <a:r>
                  <a:rPr lang="en-US" altLang="zh-CN" sz="1600" dirty="0"/>
                  <a:t>Key</a:t>
                </a:r>
                <a:r>
                  <a:rPr lang="zh-CN" altLang="en-US" sz="1600" dirty="0"/>
                  <a:t>，计算 </a:t>
                </a:r>
                <a:r>
                  <a:rPr lang="en-US" altLang="zh-CN" sz="1600" dirty="0"/>
                  <a:t>NPU2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&amp;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NPU1</a:t>
                </a:r>
                <a:r>
                  <a:rPr lang="zh-CN" altLang="en-US" sz="1600" dirty="0"/>
                  <a:t> 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16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1600" dirty="0"/>
                  <a:t>….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CN" sz="1600" dirty="0"/>
                  <a:t>N-1</a:t>
                </a:r>
                <a:r>
                  <a:rPr lang="zh-CN" altLang="en-US" sz="1600" dirty="0"/>
                  <a:t> 个 </a:t>
                </a:r>
                <a:r>
                  <a:rPr lang="en-US" altLang="zh-CN" sz="1600" dirty="0" err="1"/>
                  <a:t>iter</a:t>
                </a:r>
                <a:r>
                  <a:rPr lang="zh-CN" altLang="en-US" sz="1600" dirty="0"/>
                  <a:t> 后，所有 </a:t>
                </a:r>
                <a:r>
                  <a:rPr lang="en-US" altLang="zh-CN" sz="1600" dirty="0"/>
                  <a:t>NPU</a:t>
                </a:r>
                <a:r>
                  <a:rPr lang="zh-CN" altLang="en-US" sz="1600" dirty="0"/>
                  <a:t> 都有完整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1600" dirty="0"/>
                  <a:t> 结果，完成一次 </a:t>
                </a:r>
                <a:r>
                  <a:rPr lang="en-US" altLang="zh-CN" sz="1600" dirty="0"/>
                  <a:t>RingQK</a:t>
                </a:r>
                <a:r>
                  <a:rPr lang="zh-CN" altLang="en-US" sz="1600" dirty="0"/>
                  <a:t> 过程。</a:t>
                </a:r>
                <a:endParaRPr lang="en-US" altLang="zh-CN" sz="16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D539AE3C-9A1F-B344-B8FE-DB8C4DB7B6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5A523C5-8C37-9540-AD65-45FEDE320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55" y="3147604"/>
            <a:ext cx="10800000" cy="3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74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1D597E6-07E3-D447-8070-0D1AA4E6E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RingAV</a:t>
            </a:r>
            <a:r>
              <a:rPr lang="zh-CN" altLang="en-US" dirty="0"/>
              <a:t> 过程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D3CA39-760A-E447-941D-C2933C82C1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接下来计算 </a:t>
            </a:r>
            <a:r>
              <a:rPr lang="en-US" altLang="zh-CN" dirty="0"/>
              <a:t>Attention Scores</a:t>
            </a:r>
            <a:r>
              <a:rPr lang="zh-CN" altLang="en-US" dirty="0"/>
              <a:t>，通过 </a:t>
            </a:r>
            <a:r>
              <a:rPr lang="en-US" altLang="zh-CN" dirty="0"/>
              <a:t>Ring</a:t>
            </a:r>
            <a:r>
              <a:rPr lang="zh-CN" altLang="en-US" dirty="0"/>
              <a:t> </a:t>
            </a:r>
            <a:r>
              <a:rPr lang="en-US" altLang="zh-CN" dirty="0"/>
              <a:t>All-Reduce</a:t>
            </a:r>
            <a:r>
              <a:rPr lang="zh-CN" altLang="en-US" dirty="0"/>
              <a:t> 算法计算每 </a:t>
            </a:r>
            <a:r>
              <a:rPr lang="en-US" altLang="zh-CN" dirty="0"/>
              <a:t>NPU</a:t>
            </a:r>
            <a:r>
              <a:rPr lang="zh-CN" altLang="en-US" dirty="0"/>
              <a:t> 的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Prob</a:t>
            </a:r>
            <a:r>
              <a:rPr lang="zh-CN" altLang="en-US" dirty="0"/>
              <a:t> * </a:t>
            </a:r>
            <a:r>
              <a:rPr lang="en-US" altLang="zh-CN" dirty="0"/>
              <a:t>Value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与 </a:t>
            </a:r>
            <a:r>
              <a:rPr lang="en-US" altLang="zh-CN" dirty="0"/>
              <a:t>RingQK</a:t>
            </a:r>
            <a:r>
              <a:rPr lang="zh-CN" altLang="en-US" dirty="0"/>
              <a:t> 相同的计算逻辑，每 </a:t>
            </a:r>
            <a:r>
              <a:rPr lang="en-US" altLang="zh-CN" dirty="0"/>
              <a:t>NPU</a:t>
            </a:r>
            <a:r>
              <a:rPr lang="zh-CN" altLang="en-US" dirty="0"/>
              <a:t> 都传输各自 </a:t>
            </a:r>
            <a:r>
              <a:rPr lang="en-US" altLang="zh-CN" dirty="0"/>
              <a:t>Value</a:t>
            </a:r>
            <a:r>
              <a:rPr lang="zh-CN" altLang="en-US" dirty="0"/>
              <a:t>，得到最终的输出；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7C030F-0DF7-3445-9E44-25E75D11F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28" y="2909805"/>
            <a:ext cx="10800000" cy="338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6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32687</TotalTime>
  <Words>926</Words>
  <Application>Microsoft Macintosh PowerPoint</Application>
  <PresentationFormat>自定义</PresentationFormat>
  <Paragraphs>119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分布式训练加速</vt:lpstr>
      <vt:lpstr>思维导图</vt:lpstr>
      <vt:lpstr>PowerPoint 演示文稿</vt:lpstr>
      <vt:lpstr>ColossalAI序列并行</vt:lpstr>
      <vt:lpstr>RingQK 过程</vt:lpstr>
      <vt:lpstr>RingQK 过程</vt:lpstr>
      <vt:lpstr>RingAV 过程</vt:lpstr>
      <vt:lpstr>问题在哪里？</vt:lpstr>
      <vt:lpstr>MLP Block 内存计算方式</vt:lpstr>
      <vt:lpstr>Attention Block 内存计算方式</vt:lpstr>
      <vt:lpstr>PowerPoint 演示文稿</vt:lpstr>
      <vt:lpstr>序列并行原理</vt:lpstr>
      <vt:lpstr>序列并行原理：引入通信</vt:lpstr>
      <vt:lpstr>序列并行原理</vt:lpstr>
      <vt:lpstr>序列并行原理</vt:lpstr>
      <vt:lpstr>序列并行原理</vt:lpstr>
      <vt:lpstr>PowerPoint 演示文稿</vt:lpstr>
      <vt:lpstr>序列并行实现</vt:lpstr>
      <vt:lpstr>序列并行实现</vt:lpstr>
      <vt:lpstr>序列并行实现</vt:lpstr>
      <vt:lpstr>序列并行实现</vt:lpstr>
      <vt:lpstr>序列并行实现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11364</cp:revision>
  <cp:lastPrinted>2023-09-08T09:14:01Z</cp:lastPrinted>
  <dcterms:created xsi:type="dcterms:W3CDTF">2020-08-28T08:44:19Z</dcterms:created>
  <dcterms:modified xsi:type="dcterms:W3CDTF">2024-04-12T07:45:51Z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